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0" r:id="rId3"/>
    <p:sldMasterId id="2147483752" r:id="rId4"/>
  </p:sldMasterIdLst>
  <p:sldIdLst>
    <p:sldId id="273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58" r:id="rId14"/>
    <p:sldId id="283" r:id="rId15"/>
    <p:sldId id="287" r:id="rId16"/>
    <p:sldId id="263" r:id="rId17"/>
    <p:sldId id="288" r:id="rId18"/>
    <p:sldId id="289" r:id="rId19"/>
    <p:sldId id="290" r:id="rId20"/>
    <p:sldId id="312" r:id="rId21"/>
    <p:sldId id="313" r:id="rId22"/>
    <p:sldId id="314" r:id="rId23"/>
    <p:sldId id="315" r:id="rId24"/>
    <p:sldId id="311" r:id="rId25"/>
    <p:sldId id="31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53DBA20-EA7E-4711-A035-FA0E2AD1FD1E}">
          <p14:sldIdLst>
            <p14:sldId id="273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58"/>
            <p14:sldId id="283"/>
            <p14:sldId id="287"/>
            <p14:sldId id="263"/>
            <p14:sldId id="288"/>
            <p14:sldId id="289"/>
            <p14:sldId id="290"/>
            <p14:sldId id="312"/>
            <p14:sldId id="313"/>
            <p14:sldId id="314"/>
            <p14:sldId id="315"/>
            <p14:sldId id="311"/>
            <p14:sldId id="31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знаю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школьники</c:v>
                </c:pt>
                <c:pt idx="1">
                  <c:v>взрослые</c:v>
                </c:pt>
                <c:pt idx="2">
                  <c:v>старшее поколение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</c:v>
                </c:pt>
                <c:pt idx="1">
                  <c:v>21</c:v>
                </c:pt>
                <c:pt idx="2">
                  <c:v>40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знаю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школьники</c:v>
                </c:pt>
                <c:pt idx="1">
                  <c:v>взрослые</c:v>
                </c:pt>
                <c:pt idx="2">
                  <c:v>старшее поколение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44</c:v>
                </c:pt>
                <c:pt idx="1">
                  <c:v>29</c:v>
                </c:pt>
                <c:pt idx="2">
                  <c:v>10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школьники</c:v>
                </c:pt>
                <c:pt idx="1">
                  <c:v>взрослые</c:v>
                </c:pt>
                <c:pt idx="2">
                  <c:v>старшее поколение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5005792"/>
        <c:axId val="294819056"/>
      </c:barChart>
      <c:catAx>
        <c:axId val="295005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94819056"/>
        <c:crosses val="autoZero"/>
        <c:auto val="1"/>
        <c:lblAlgn val="ctr"/>
        <c:lblOffset val="100"/>
        <c:noMultiLvlLbl val="0"/>
      </c:catAx>
      <c:valAx>
        <c:axId val="294819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5005792"/>
        <c:crosses val="autoZero"/>
        <c:crossBetween val="between"/>
      </c:valAx>
    </c:plotArea>
    <c:legend>
      <c:legendPos val="r"/>
      <c:legendEntry>
        <c:idx val="2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6350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350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09.04.2023</a:t>
            </a:fld>
            <a:endParaRPr lang="ru-RU" dirty="0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09.04.2023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09.04.2023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10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09.04.2023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10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150938" y="214313"/>
            <a:ext cx="7804150" cy="591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09.04.2023</a:t>
            </a:fld>
            <a:endParaRPr lang="ru-RU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10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09.04.2023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10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09.04.2023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10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09.04.2023</a:t>
            </a:fld>
            <a:endParaRPr lang="ru-RU" dirty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10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09.04.2023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10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3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862B9-9C75-427D-BD96-2D331C5C8A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Tm="10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59574-1BBC-4FB8-A074-5FBA60C8A6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09.04.2023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1000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342D9-DBBD-4252-8C10-2F793F095A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Tm="10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8F2CD-DA1E-49B6-AE60-5F6604118F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Tm="10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E82BA-CF1D-4EC3-B249-E0A1CC5842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Tm="1000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46234-B415-46AD-8A6D-AAE1318120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Tm="1000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73BF5-4205-40FF-A4CA-F2893C78B6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Tm="100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12F09-CAD2-47D2-96AD-28B8DD0CA5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Tm="1000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44007-CBDD-4C03-9BA9-C7DAC89586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Tm="1000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4ACFE-B268-44C1-8082-DB4AFB9F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Tm="1000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00FD1-F359-4601-A793-BC24691B76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Tm="100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latin typeface="Arial" charset="0"/>
              </a:endParaRPr>
            </a:p>
          </p:txBody>
        </p:sp>
      </p:grpSp>
      <p:sp>
        <p:nvSpPr>
          <p:cNvPr id="9626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F499C-B179-40EF-89AC-32DD3F4C34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09.04.2023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1000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D45E7-AA1C-4C39-ADC8-1D5D9F57FC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Tm="1000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C406C-0CC9-4863-85E2-9B75F9296A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Tm="1000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FA42D-BEAB-4A64-8B14-C656EB7D5B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Tm="1000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AC4F0-2707-42DE-BDC3-541257E8A5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Tm="1000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95196-90F4-4950-B343-5F690F8D83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Tm="1000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319DE-AE67-4D7F-A2C1-81EAE908BC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Tm="1000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5F3ED-FB4D-40D0-B97B-C3EEC01D44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Tm="1000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7225A-5BB2-4A4A-BE87-BE340C6EC3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Tm="1000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7FCDE-ABB7-4F1B-8B4F-E292362CE7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Tm="1000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FEA09-84E8-4E86-8E5E-806A130FB6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09.04.2023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1000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6889F-F8B5-42A5-BEC8-C253523AA3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Tm="1000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C4F499C-B179-40EF-89AC-32DD3F4C34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7D45E7-AA1C-4C39-ADC8-1D5D9F57FC2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FAC406C-0CC9-4863-85E2-9B75F9296A3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7CFA42D-BEAB-4A64-8B14-C656EB7D5BB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9CAC4F0-2707-42DE-BDC3-541257E8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4495196-90F4-4950-B343-5F690F8D839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18319DE-AE67-4D7F-A2C1-81EAE908BCB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765F3ED-FB4D-40D0-B97B-C3EEC01D446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0A7225A-5BB2-4A4A-BE87-BE340C6EC3F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09.04.2023</a:t>
            </a:fld>
            <a:endParaRPr lang="ru-RU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1000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6B7FCDE-ABB7-4F1B-8B4F-E292362CE72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3CFEA09-84E8-4E86-8E5E-806A130FB62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6889F-F8B5-42A5-BEC8-C253523AA3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09.04.2023</a:t>
            </a:fld>
            <a:endParaRPr lang="ru-RU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09.04.2023</a:t>
            </a:fld>
            <a:endParaRPr lang="ru-RU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09.04.2023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09.04.2023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 dirty="0"/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 dirty="0"/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 dirty="0"/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 dirty="0"/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 dirty="0"/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 dirty="0"/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 dirty="0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247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09.04.2023</a:t>
            </a:fld>
            <a:endParaRPr lang="ru-RU" dirty="0"/>
          </a:p>
        </p:txBody>
      </p:sp>
      <p:sp>
        <p:nvSpPr>
          <p:cNvPr id="6247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6247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advTm="1000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76FCF9A2-C901-4E41-894B-7D3DAAB44A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0120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0121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90123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0124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0125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0126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0127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0128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0129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0130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0131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3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9013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9013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9013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</p:grpSp>
          <p:sp>
            <p:nvSpPr>
              <p:cNvPr id="90137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90138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90139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grpSp>
            <p:nvGrpSpPr>
              <p:cNvPr id="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90141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90142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90143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90144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90145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90146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90147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90148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</p:grpSp>
        </p:grp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90150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0151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8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90154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grpSp>
            <p:nvGrpSpPr>
              <p:cNvPr id="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90156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90157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9" y="321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90158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9" y="171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90159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90160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8" y="886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90161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795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90162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90163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8" y="131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</p:grpSp>
        </p:grpSp>
        <p:sp>
          <p:nvSpPr>
            <p:cNvPr id="9016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 advTm="1000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95235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95236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latin typeface="Arial" charset="0"/>
              </a:endParaRPr>
            </a:p>
          </p:txBody>
        </p:sp>
        <p:sp>
          <p:nvSpPr>
            <p:cNvPr id="95237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409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524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524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524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27C88717-7E07-4B2F-BF31-DF1E06269F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51" r:id="rId12"/>
  </p:sldLayoutIdLst>
  <p:transition advTm="1000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09.04.2023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hyperlink" Target="http://profi-rus.by.ru/pravoslavie/zb/zb.files/zb500.jpg" TargetMode="Externa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700871" y="3507975"/>
            <a:ext cx="4248472" cy="25081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1" y="0"/>
            <a:ext cx="9144000" cy="6858000"/>
          </a:xfrm>
          <a:prstGeom prst="rect">
            <a:avLst/>
          </a:prstGeom>
        </p:spPr>
      </p:pic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1619672" y="711008"/>
            <a:ext cx="5832648" cy="1412776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000" b="1" i="1" dirty="0" smtClean="0">
                <a:solidFill>
                  <a:srgbClr val="FF0000"/>
                </a:solidFill>
              </a:rPr>
              <a:t>Межшкольный проект </a:t>
            </a:r>
          </a:p>
        </p:txBody>
      </p:sp>
      <p:sp>
        <p:nvSpPr>
          <p:cNvPr id="9219" name="Rectangle 6"/>
          <p:cNvSpPr>
            <a:spLocks noGrp="1" noChangeArrowheads="1"/>
          </p:cNvSpPr>
          <p:nvPr>
            <p:ph idx="1"/>
          </p:nvPr>
        </p:nvSpPr>
        <p:spPr>
          <a:xfrm>
            <a:off x="4090395" y="3133561"/>
            <a:ext cx="5001678" cy="3256999"/>
          </a:xfrm>
        </p:spPr>
        <p:txBody>
          <a:bodyPr>
            <a:prstTxWarp prst="textPlain">
              <a:avLst/>
            </a:prstTxWarp>
            <a:norm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000" b="1" i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Участники: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обучающиеся 1 класса филиала МОУ «СОШ № 2 г. Пугачева»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– ООШ с. Красная Речка	</a:t>
            </a:r>
            <a:b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Руководитель: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Косова Мария Михайловна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47" y="3212976"/>
            <a:ext cx="4176464" cy="3533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1691680" y="1718655"/>
            <a:ext cx="5688632" cy="71084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3600" b="1" i="1" dirty="0" smtClean="0">
                <a:solidFill>
                  <a:srgbClr val="FF0000"/>
                </a:solidFill>
              </a:rPr>
              <a:t>«Сердцу милый уголок»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aratovregion.ucoz.ru/region/pugachevskiy/krasnaja_rechka/krasnaja_rechka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882" y="1916832"/>
            <a:ext cx="3771157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WordArt 7"/>
          <p:cNvSpPr>
            <a:spLocks noChangeArrowheads="1" noChangeShapeType="1" noTextEdit="1"/>
          </p:cNvSpPr>
          <p:nvPr/>
        </p:nvSpPr>
        <p:spPr bwMode="auto">
          <a:xfrm>
            <a:off x="714347" y="188912"/>
            <a:ext cx="8034365" cy="201595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Impact"/>
              </a:rPr>
              <a:t>Достопримечательности</a:t>
            </a:r>
          </a:p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Impact"/>
              </a:rPr>
              <a:t>села 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Impact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26280" y="4565983"/>
            <a:ext cx="3240360" cy="54005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Памятник </a:t>
            </a:r>
            <a:r>
              <a:rPr lang="ru-RU" dirty="0">
                <a:solidFill>
                  <a:srgbClr val="C00000"/>
                </a:solidFill>
              </a:rPr>
              <a:t>погибшим в ВОВ</a:t>
            </a:r>
          </a:p>
        </p:txBody>
      </p:sp>
      <p:pic>
        <p:nvPicPr>
          <p:cNvPr id="1028" name="Picture 4" descr="http://saratovregion.ucoz.ru/region/pugachevskiy/krasnaja_rechka/krasnaja_rechka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16832"/>
            <a:ext cx="3744415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5328083" y="4581128"/>
            <a:ext cx="3240360" cy="54005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Памятник </a:t>
            </a:r>
            <a:r>
              <a:rPr lang="ru-RU" dirty="0">
                <a:solidFill>
                  <a:srgbClr val="C00000"/>
                </a:solidFill>
              </a:rPr>
              <a:t>И. С. </a:t>
            </a:r>
            <a:r>
              <a:rPr lang="ru-RU" dirty="0" err="1">
                <a:solidFill>
                  <a:srgbClr val="C00000"/>
                </a:solidFill>
              </a:rPr>
              <a:t>Кутякову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0868" y="5249186"/>
            <a:ext cx="78956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Arial Black" panose="020B0A04020102020204" pitchFamily="34" charset="0"/>
              </a:rPr>
              <a:t>Главной достопримечательностью села является памятник земляку, герою гражданской войны И. С. </a:t>
            </a:r>
            <a:r>
              <a:rPr lang="ru-RU" sz="1400" dirty="0" err="1" smtClean="0">
                <a:latin typeface="Arial Black" panose="020B0A04020102020204" pitchFamily="34" charset="0"/>
              </a:rPr>
              <a:t>Кутякову</a:t>
            </a:r>
            <a:r>
              <a:rPr lang="ru-RU" sz="1400" dirty="0" smtClean="0">
                <a:latin typeface="Arial Black" panose="020B0A04020102020204" pitchFamily="34" charset="0"/>
              </a:rPr>
              <a:t>, </a:t>
            </a:r>
            <a:r>
              <a:rPr lang="ru-RU" sz="1400" dirty="0">
                <a:latin typeface="Arial Black" panose="020B0A04020102020204" pitchFamily="34" charset="0"/>
              </a:rPr>
              <a:t>открытый 5 ноября 1958 года в канун 41-й годовщины Октября. Автором изваяния является известный саратовский скульптор Е. </a:t>
            </a:r>
            <a:r>
              <a:rPr lang="ru-RU" sz="1400" dirty="0" smtClean="0">
                <a:latin typeface="Arial Black" panose="020B0A04020102020204" pitchFamily="34" charset="0"/>
              </a:rPr>
              <a:t>Тимофеев.</a:t>
            </a:r>
            <a:endParaRPr lang="ru-RU" sz="1400" dirty="0">
              <a:latin typeface="Arial Black" panose="020B0A04020102020204" pitchFamily="34" charset="0"/>
            </a:endParaRPr>
          </a:p>
          <a:p>
            <a:pPr algn="just"/>
            <a:r>
              <a:rPr lang="ru-RU" sz="1400" dirty="0">
                <a:latin typeface="Arial Black" panose="020B0A04020102020204" pitchFamily="34" charset="0"/>
              </a:rPr>
              <a:t>Также в Красной Речке имеется мемориал в память об односельчанах, павших в боях Великой Отечественной </a:t>
            </a:r>
            <a:r>
              <a:rPr lang="ru-RU" sz="1400" dirty="0" smtClean="0">
                <a:latin typeface="Arial Black" panose="020B0A04020102020204" pitchFamily="34" charset="0"/>
              </a:rPr>
              <a:t>войны.</a:t>
            </a:r>
            <a:endParaRPr lang="ru-RU" sz="14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4" descr="http://profi-rus.by.ru/pravoslavie/zb/zb.files/zb5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58525" y="-14012863"/>
            <a:ext cx="3743325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6" descr="http://profi-rus.by.ru/pravoslavie/zb/zb.files/zb5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58525" y="-14012863"/>
            <a:ext cx="3743325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23728" y="188640"/>
            <a:ext cx="5508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Школьный музей Ивана Семеновича </a:t>
            </a:r>
            <a:r>
              <a:rPr lang="ru-RU" b="1" dirty="0" err="1">
                <a:solidFill>
                  <a:srgbClr val="FF0000"/>
                </a:solidFill>
                <a:latin typeface="Franklin Gothic Medium" panose="020B0603020102020204" pitchFamily="34" charset="0"/>
              </a:rPr>
              <a:t>Кутякова</a:t>
            </a:r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333333"/>
                </a:solidFill>
                <a:latin typeface="Franklin Gothic Medium" panose="020B0603020102020204" pitchFamily="34" charset="0"/>
              </a:rPr>
              <a:t>(Основан </a:t>
            </a:r>
            <a:r>
              <a:rPr lang="ru-RU" b="1" dirty="0">
                <a:solidFill>
                  <a:srgbClr val="333333"/>
                </a:solidFill>
                <a:latin typeface="Franklin Gothic Medium" panose="020B0603020102020204" pitchFamily="34" charset="0"/>
              </a:rPr>
              <a:t>6 февраля 1966 года )</a:t>
            </a:r>
            <a:endParaRPr lang="ru-RU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8" name="Picture 6" descr="https://ooshkrasrechka.3dn.ru/vik-4/vik-5/12/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52105"/>
            <a:ext cx="4407860" cy="33058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ooshkrasrechka.3dn.ru/vik-4/vik-5/12/5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4416425" cy="33123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ooshkrasrechka.3dn.ru/vik-4/vik-5/12/5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033" y="1165322"/>
            <a:ext cx="3399748" cy="25498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ooshkrasrechka.3dn.ru/p1020661-shirina_320_vysota_24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346867"/>
            <a:ext cx="3490709" cy="25111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saratovregion.ucoz.ru/region/pugachevskiy/krasnaja_rechka/krasnaja_rechk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082" y="2223272"/>
            <a:ext cx="3690361" cy="28979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saratovregion.ucoz.ru/region/pugachevskiy/krasnaja_rechka/krasnaja_rechk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645" y="2068983"/>
            <a:ext cx="3696397" cy="30280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WordArt 7"/>
          <p:cNvSpPr>
            <a:spLocks noChangeArrowheads="1" noChangeShapeType="1" noTextEdit="1"/>
          </p:cNvSpPr>
          <p:nvPr/>
        </p:nvSpPr>
        <p:spPr bwMode="auto">
          <a:xfrm>
            <a:off x="714347" y="188912"/>
            <a:ext cx="8034365" cy="201595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Impact"/>
              </a:rPr>
              <a:t>Достопримечательности</a:t>
            </a:r>
          </a:p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Impact"/>
              </a:rPr>
              <a:t>села 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Impact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81663" y="5351154"/>
            <a:ext cx="3240360" cy="54005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Дом культуры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28082" y="5351155"/>
            <a:ext cx="3240360" cy="54005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Администрация и почта</a:t>
            </a:r>
          </a:p>
        </p:txBody>
      </p:sp>
    </p:spTree>
    <p:extLst>
      <p:ext uri="{BB962C8B-B14F-4D97-AF65-F5344CB8AC3E}">
        <p14:creationId xmlns:p14="http://schemas.microsoft.com/office/powerpoint/2010/main" val="360386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Rot="1" noChangeArrowheads="1"/>
          </p:cNvSpPr>
          <p:nvPr/>
        </p:nvSpPr>
        <p:spPr>
          <a:xfrm>
            <a:off x="611560" y="188640"/>
            <a:ext cx="8007350" cy="6477000"/>
          </a:xfrm>
          <a:prstGeom prst="rect">
            <a:avLst/>
          </a:prstGeom>
        </p:spPr>
        <p:txBody>
          <a:bodyPr/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altLang="ru-RU" sz="4000" i="1" dirty="0" smtClean="0">
                <a:solidFill>
                  <a:srgbClr val="C00000"/>
                </a:solidFill>
              </a:rPr>
              <a:t>У нашего села есть история, 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altLang="ru-RU" sz="4000" i="1" dirty="0" smtClean="0">
                <a:solidFill>
                  <a:srgbClr val="C00000"/>
                </a:solidFill>
              </a:rPr>
              <a:t>а значит, есть и будущее.</a:t>
            </a:r>
            <a:endParaRPr lang="ru-RU" altLang="ru-RU" sz="4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alt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ходе реализации проекта учащиеся 1 класса совместно с  классным руководителем Косовой М.М. посетили главные достопримечательности села. 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alt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 экскурсии в школьный музей и комнату боевой славы узнали от </a:t>
            </a:r>
            <a:r>
              <a:rPr lang="ru-RU" altLang="ru-RU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Удачина</a:t>
            </a:r>
            <a:r>
              <a:rPr lang="ru-RU" alt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В.В. историю своей малой родины.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altLang="ru-RU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Фотоотчет</a:t>
            </a:r>
            <a:r>
              <a:rPr lang="ru-RU" alt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ru-RU" altLang="ru-RU" sz="4000" dirty="0" smtClean="0">
              <a:solidFill>
                <a:srgbClr val="C00000"/>
              </a:solidFill>
            </a:endParaRPr>
          </a:p>
          <a:p>
            <a:pPr algn="ctr">
              <a:lnSpc>
                <a:spcPct val="80000"/>
              </a:lnSpc>
              <a:defRPr/>
            </a:pPr>
            <a:endParaRPr lang="ru-RU" altLang="ru-RU" sz="4000" dirty="0" smtClean="0">
              <a:solidFill>
                <a:srgbClr val="C00000"/>
              </a:solidFill>
            </a:endParaRPr>
          </a:p>
          <a:p>
            <a:pPr algn="ctr">
              <a:lnSpc>
                <a:spcPct val="80000"/>
              </a:lnSpc>
              <a:defRPr/>
            </a:pPr>
            <a:endParaRPr lang="ru-RU" altLang="ru-RU" sz="2000" dirty="0" smtClean="0">
              <a:solidFill>
                <a:srgbClr val="C00000"/>
              </a:solidFill>
            </a:endParaRPr>
          </a:p>
          <a:p>
            <a:pPr algn="ctr">
              <a:lnSpc>
                <a:spcPct val="80000"/>
              </a:lnSpc>
              <a:defRPr/>
            </a:pPr>
            <a:endParaRPr lang="ru-RU" altLang="ru-RU" sz="2000" dirty="0" smtClean="0">
              <a:solidFill>
                <a:srgbClr val="C00000"/>
              </a:solidFill>
            </a:endParaRPr>
          </a:p>
          <a:p>
            <a:pPr algn="ctr">
              <a:lnSpc>
                <a:spcPct val="80000"/>
              </a:lnSpc>
              <a:defRPr/>
            </a:pPr>
            <a:endParaRPr lang="ru-RU" altLang="ru-RU" sz="2000" dirty="0" smtClean="0">
              <a:solidFill>
                <a:srgbClr val="C00000"/>
              </a:solidFill>
            </a:endParaRPr>
          </a:p>
          <a:p>
            <a:pPr algn="ctr">
              <a:lnSpc>
                <a:spcPct val="80000"/>
              </a:lnSpc>
              <a:defRPr/>
            </a:pPr>
            <a:endParaRPr lang="ru-RU" altLang="ru-RU" sz="2000" dirty="0" smtClean="0">
              <a:solidFill>
                <a:srgbClr val="C00000"/>
              </a:solidFill>
            </a:endParaRPr>
          </a:p>
          <a:p>
            <a:pPr algn="ctr">
              <a:lnSpc>
                <a:spcPct val="80000"/>
              </a:lnSpc>
              <a:defRPr/>
            </a:pPr>
            <a:endParaRPr lang="ru-RU" altLang="ru-RU" sz="2000" dirty="0" smtClean="0">
              <a:solidFill>
                <a:srgbClr val="C00000"/>
              </a:solidFill>
            </a:endParaRPr>
          </a:p>
          <a:p>
            <a:pPr algn="ctr">
              <a:lnSpc>
                <a:spcPct val="80000"/>
              </a:lnSpc>
              <a:defRPr/>
            </a:pPr>
            <a:endParaRPr lang="ru-RU" altLang="ru-RU" sz="2000" dirty="0" smtClean="0">
              <a:solidFill>
                <a:srgbClr val="C00000"/>
              </a:solidFill>
            </a:endParaRPr>
          </a:p>
          <a:p>
            <a:pPr algn="ctr">
              <a:lnSpc>
                <a:spcPct val="80000"/>
              </a:lnSpc>
              <a:defRPr/>
            </a:pPr>
            <a:endParaRPr lang="ru-RU" altLang="ru-RU" sz="2000" dirty="0" smtClean="0">
              <a:solidFill>
                <a:srgbClr val="C00000"/>
              </a:solidFill>
            </a:endParaRPr>
          </a:p>
          <a:p>
            <a:pPr algn="ctr">
              <a:lnSpc>
                <a:spcPct val="80000"/>
              </a:lnSpc>
              <a:defRPr/>
            </a:pPr>
            <a:endParaRPr lang="ru-RU" altLang="ru-RU" sz="2000" dirty="0" smtClean="0">
              <a:solidFill>
                <a:srgbClr val="C00000"/>
              </a:solidFill>
            </a:endParaRPr>
          </a:p>
          <a:p>
            <a:pPr algn="ctr">
              <a:lnSpc>
                <a:spcPct val="80000"/>
              </a:lnSpc>
              <a:defRPr/>
            </a:pPr>
            <a:endParaRPr lang="ru-RU" altLang="ru-RU" sz="2000" dirty="0" smtClean="0">
              <a:solidFill>
                <a:srgbClr val="C00000"/>
              </a:solidFill>
            </a:endParaRPr>
          </a:p>
          <a:p>
            <a:pPr algn="ctr">
              <a:lnSpc>
                <a:spcPct val="80000"/>
              </a:lnSpc>
              <a:defRPr/>
            </a:pPr>
            <a:endParaRPr lang="ru-RU" altLang="ru-RU" sz="2000" dirty="0" smtClean="0">
              <a:solidFill>
                <a:srgbClr val="C00000"/>
              </a:solidFill>
            </a:endParaRPr>
          </a:p>
          <a:p>
            <a:pPr algn="ctr">
              <a:lnSpc>
                <a:spcPct val="80000"/>
              </a:lnSpc>
              <a:defRPr/>
            </a:pPr>
            <a:endParaRPr lang="ru-RU" altLang="ru-RU" sz="2000" dirty="0" smtClean="0">
              <a:solidFill>
                <a:srgbClr val="C00000"/>
              </a:solidFill>
            </a:endParaRPr>
          </a:p>
          <a:p>
            <a:pPr algn="ctr">
              <a:lnSpc>
                <a:spcPct val="80000"/>
              </a:lnSpc>
              <a:defRPr/>
            </a:pPr>
            <a:endParaRPr lang="ru-RU" altLang="ru-RU" sz="2000" dirty="0" smtClean="0">
              <a:solidFill>
                <a:srgbClr val="C00000"/>
              </a:solidFill>
            </a:endParaRPr>
          </a:p>
          <a:p>
            <a:pPr algn="ctr">
              <a:lnSpc>
                <a:spcPct val="80000"/>
              </a:lnSpc>
              <a:defRPr/>
            </a:pPr>
            <a:endParaRPr lang="ru-RU" altLang="ru-RU" sz="2000" dirty="0" smtClean="0">
              <a:solidFill>
                <a:srgbClr val="C00000"/>
              </a:solidFill>
            </a:endParaRPr>
          </a:p>
          <a:p>
            <a:pPr algn="ctr">
              <a:lnSpc>
                <a:spcPct val="80000"/>
              </a:lnSpc>
              <a:defRPr/>
            </a:pPr>
            <a:endParaRPr lang="ru-RU" altLang="ru-RU" sz="2000" dirty="0" smtClean="0">
              <a:solidFill>
                <a:srgbClr val="C00000"/>
              </a:solidFill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altLang="ru-RU" sz="2000" dirty="0" smtClean="0">
                <a:solidFill>
                  <a:srgbClr val="C00000"/>
                </a:solidFill>
              </a:rPr>
              <a:t>   </a:t>
            </a:r>
          </a:p>
        </p:txBody>
      </p:sp>
      <p:sp>
        <p:nvSpPr>
          <p:cNvPr id="2" name="Стрелка вправо 1"/>
          <p:cNvSpPr/>
          <p:nvPr/>
        </p:nvSpPr>
        <p:spPr>
          <a:xfrm>
            <a:off x="6444208" y="6021288"/>
            <a:ext cx="187220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860032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0"/>
            <a:ext cx="449999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" y="3374994"/>
            <a:ext cx="4824536" cy="3483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342311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453"/>
            <a:ext cx="7644341" cy="573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475656" y="5780630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Franklin Gothic Medium" panose="020B0603020102020204" pitchFamily="34" charset="0"/>
              </a:rPr>
              <a:t>Экскурсия к памятнику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Franklin Gothic Medium" panose="020B0603020102020204" pitchFamily="34" charset="0"/>
              </a:rPr>
              <a:t>Ивана </a:t>
            </a:r>
            <a:r>
              <a:rPr lang="ru-RU" sz="24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Семеновича </a:t>
            </a:r>
            <a:r>
              <a:rPr lang="ru-RU" sz="2400" b="1" dirty="0" err="1" smtClean="0">
                <a:solidFill>
                  <a:srgbClr val="FF0000"/>
                </a:solidFill>
                <a:latin typeface="Franklin Gothic Medium" panose="020B0603020102020204" pitchFamily="34" charset="0"/>
              </a:rPr>
              <a:t>Кутякова</a:t>
            </a:r>
            <a:endParaRPr lang="ru-RU" sz="240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078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75656" y="5780630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Franklin Gothic Medium" panose="020B0603020102020204" pitchFamily="34" charset="0"/>
              </a:rPr>
              <a:t>Экскурсия к памятнику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Franklin Gothic Medium" panose="020B0603020102020204" pitchFamily="34" charset="0"/>
              </a:rPr>
              <a:t>павших в годы ВОВ</a:t>
            </a:r>
            <a:endParaRPr lang="ru-RU" sz="240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444" y="-99392"/>
            <a:ext cx="4495428" cy="5993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01"/>
          <a:stretch/>
        </p:blipFill>
        <p:spPr>
          <a:xfrm>
            <a:off x="4716016" y="-99392"/>
            <a:ext cx="4299942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423208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99868" y="5949280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Franklin Gothic Medium" panose="020B0603020102020204" pitchFamily="34" charset="0"/>
              </a:rPr>
              <a:t>Экскурсия в дом культуры</a:t>
            </a:r>
            <a:endParaRPr lang="ru-RU" sz="240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66" y="0"/>
            <a:ext cx="8220405" cy="5780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25907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99868" y="5949280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Franklin Gothic Medium" panose="020B0603020102020204" pitchFamily="34" charset="0"/>
              </a:rPr>
              <a:t>Экскурсия в сельскую библиотеку</a:t>
            </a:r>
            <a:endParaRPr lang="ru-RU" sz="240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pic>
        <p:nvPicPr>
          <p:cNvPr id="1026" name="Picture 2" descr="https://sun9-79.userapi.com/impg/afBgqKKLkS40gocS8eJ9u00MspDIfs-uBN1biQ/e2N-PkIgsmc.jpg?size=960x720&amp;quality=95&amp;sign=0cbd5c5d08dc3c670de51f8920f23c9f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312" y="124986"/>
            <a:ext cx="7751911" cy="58139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525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99868" y="5229200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Franklin Gothic Medium" panose="020B0603020102020204" pitchFamily="34" charset="0"/>
              </a:rPr>
              <a:t>Наша любимая школа!</a:t>
            </a:r>
            <a:endParaRPr lang="ru-RU" sz="320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pic>
        <p:nvPicPr>
          <p:cNvPr id="2050" name="Picture 2" descr="https://avatars.mds.yandex.net/get-altay/813485/2a00000160875f9deb18c4b7bb21c932a18e/X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51" y="260648"/>
            <a:ext cx="8008234" cy="4752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5189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308195" y="10277"/>
            <a:ext cx="749808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b="1" dirty="0" smtClean="0">
                <a:solidFill>
                  <a:schemeClr val="tx2"/>
                </a:solidFill>
              </a:rPr>
              <a:t>Обоснование проекта: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024787" y="692696"/>
            <a:ext cx="8064896" cy="4800600"/>
          </a:xfrm>
        </p:spPr>
        <p:txBody>
          <a:bodyPr/>
          <a:lstStyle/>
          <a:p>
            <a:pPr marL="82296" indent="0" algn="ctr">
              <a:buNone/>
            </a:pPr>
            <a:r>
              <a:rPr lang="ru-RU" dirty="0" smtClean="0">
                <a:latin typeface="Times New Roman" pitchFamily="18" charset="0"/>
              </a:rPr>
              <a:t>В нашем селе существует следующая </a:t>
            </a:r>
            <a:r>
              <a:rPr lang="ru-RU" u="sng" dirty="0" smtClean="0">
                <a:latin typeface="Times New Roman" pitchFamily="18" charset="0"/>
              </a:rPr>
              <a:t>проблема: </a:t>
            </a:r>
          </a:p>
          <a:p>
            <a:pPr marL="82296" indent="0" algn="ctr">
              <a:buNone/>
            </a:pPr>
            <a:r>
              <a:rPr lang="ru-RU" dirty="0" smtClean="0">
                <a:latin typeface="Times New Roman" pitchFamily="18" charset="0"/>
              </a:rPr>
              <a:t>новые поколения забывают историю. </a:t>
            </a:r>
          </a:p>
          <a:p>
            <a:pPr marL="82296" indent="0" algn="ctr">
              <a:buNone/>
            </a:pPr>
            <a:r>
              <a:rPr lang="ru-RU" dirty="0" smtClean="0">
                <a:latin typeface="Times New Roman" pitchFamily="18" charset="0"/>
              </a:rPr>
              <a:t>Не интересуются корнями своими…. </a:t>
            </a:r>
            <a:endParaRPr lang="ru-RU" dirty="0">
              <a:latin typeface="Times New Roman" pitchFamily="18" charset="0"/>
            </a:endParaRPr>
          </a:p>
          <a:p>
            <a:pPr marL="82296" indent="0" algn="ctr">
              <a:buNone/>
            </a:pPr>
            <a:r>
              <a:rPr lang="ru-RU" dirty="0" smtClean="0">
                <a:latin typeface="Times New Roman" pitchFamily="18" charset="0"/>
              </a:rPr>
              <a:t>Вот почему нас заинтересовала данная тема.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319331"/>
            <a:ext cx="6587094" cy="3538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88640"/>
            <a:ext cx="691276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solidFill>
                  <a:srgbClr val="FF0000"/>
                </a:solidFill>
                <a:latin typeface="Arial Black" panose="020B0A04020102020204" pitchFamily="34" charset="0"/>
              </a:rPr>
              <a:t>В заключение хотелось бы подвести итог проделанной работе</a:t>
            </a:r>
            <a:r>
              <a:rPr lang="ru-RU" sz="28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.</a:t>
            </a:r>
          </a:p>
          <a:p>
            <a:pPr algn="ctr"/>
            <a:r>
              <a:rPr lang="ru-RU" sz="2800" dirty="0" smtClean="0"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ru-RU" sz="2800" dirty="0" smtClean="0">
                <a:latin typeface="Arial Black" panose="020B0A04020102020204" pitchFamily="34" charset="0"/>
              </a:rPr>
              <a:t>В </a:t>
            </a:r>
            <a:r>
              <a:rPr lang="ru-RU" sz="2800" dirty="0">
                <a:latin typeface="Arial Black" panose="020B0A04020102020204" pitchFamily="34" charset="0"/>
              </a:rPr>
              <a:t>результате проведенной работы, мы подтвердили свою гипотезу, согласно которой </a:t>
            </a:r>
            <a:r>
              <a:rPr lang="ru-RU" sz="2800" dirty="0" smtClean="0">
                <a:latin typeface="Arial Black" panose="020B0A04020102020204" pitchFamily="34" charset="0"/>
              </a:rPr>
              <a:t>наше </a:t>
            </a:r>
            <a:r>
              <a:rPr lang="ru-RU" sz="2800" dirty="0">
                <a:latin typeface="Arial Black" panose="020B0A04020102020204" pitchFamily="34" charset="0"/>
              </a:rPr>
              <a:t>родное село живет и процветает. </a:t>
            </a:r>
            <a:r>
              <a:rPr lang="ru-RU" sz="2800" dirty="0" smtClean="0">
                <a:latin typeface="Arial Black" panose="020B0A04020102020204" pitchFamily="34" charset="0"/>
              </a:rPr>
              <a:t>Мы достигли </a:t>
            </a:r>
            <a:r>
              <a:rPr lang="ru-RU" sz="2800" dirty="0">
                <a:latin typeface="Arial Black" panose="020B0A04020102020204" pitchFamily="34" charset="0"/>
              </a:rPr>
              <a:t>цели своего исследования, и в дальнейшем полученные знания </a:t>
            </a:r>
            <a:r>
              <a:rPr lang="ru-RU" sz="2800" dirty="0" smtClean="0">
                <a:latin typeface="Arial Black" panose="020B0A04020102020204" pitchFamily="34" charset="0"/>
              </a:rPr>
              <a:t>сможем </a:t>
            </a:r>
            <a:r>
              <a:rPr lang="ru-RU" sz="2800" dirty="0">
                <a:latin typeface="Arial Black" panose="020B0A04020102020204" pitchFamily="34" charset="0"/>
              </a:rPr>
              <a:t>использовать на уроках окружающего мира и литературы. </a:t>
            </a:r>
          </a:p>
        </p:txBody>
      </p:sp>
    </p:spTree>
    <p:extLst>
      <p:ext uri="{BB962C8B-B14F-4D97-AF65-F5344CB8AC3E}">
        <p14:creationId xmlns:p14="http://schemas.microsoft.com/office/powerpoint/2010/main" val="1791393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79512" y="214290"/>
            <a:ext cx="3606670" cy="6357982"/>
          </a:xfrm>
        </p:spPr>
        <p:txBody>
          <a:bodyPr>
            <a:noAutofit/>
          </a:bodyPr>
          <a:lstStyle/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Люблю село своё родное, 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Навеки сердцу дорогое. 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Здесь я росла, и здесь любила,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Здесь буквы первые учила.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Люблю я Красную свою реку, 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Село стоит на берегу, </a:t>
            </a: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Красной Речкой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оно зовётся.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И от любви так сердце бьётся . 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Стоит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село уж 300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лет.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Тут жил мой прадед, жил мой дед,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Здесь целину пахал отец, 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И я живу здесь наконец.</a:t>
            </a: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Красная Речка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!!! – Звучит красиво!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 деревней рядом лес и нива.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Деревня мне - родимый дом.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Живу и счастлива </a:t>
            </a:r>
            <a:r>
              <a:rPr lang="ru-RU" sz="1900" smtClean="0">
                <a:latin typeface="Times New Roman" pitchFamily="18" charset="0"/>
                <a:cs typeface="Times New Roman" pitchFamily="18" charset="0"/>
              </a:rPr>
              <a:t>я в нём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!!!</a:t>
            </a:r>
          </a:p>
          <a:p>
            <a:pPr algn="r"/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(Автор неизвестен) </a:t>
            </a:r>
          </a:p>
          <a:p>
            <a:pPr algn="ctr"/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5214942" y="273050"/>
            <a:ext cx="3471858" cy="5853113"/>
          </a:xfrm>
        </p:spPr>
        <p:txBody>
          <a:bodyPr/>
          <a:lstStyle/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14290"/>
            <a:ext cx="4929223" cy="64293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693455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5214942" y="273050"/>
            <a:ext cx="3471858" cy="5853113"/>
          </a:xfrm>
        </p:spPr>
        <p:txBody>
          <a:bodyPr/>
          <a:lstStyle/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pic>
        <p:nvPicPr>
          <p:cNvPr id="1026" name="Picture 2" descr="https://catherineasquithgallery.com/uploads/posts/2021-02/1612244771_113-p-spasibo-za-vnimanie-fioletovii-fon-1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48" y="273050"/>
            <a:ext cx="8229621" cy="6172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78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60350"/>
            <a:ext cx="6870700" cy="8556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5400" dirty="0" smtClean="0"/>
              <a:t>Цель: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57224" y="1125538"/>
            <a:ext cx="8163247" cy="53276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>
                <a:latin typeface="Times New Roman" pitchFamily="18" charset="0"/>
              </a:rPr>
              <a:t>   </a:t>
            </a:r>
            <a:r>
              <a:rPr lang="ru-RU" b="1" i="1" u="sng" dirty="0" smtClean="0">
                <a:latin typeface="Times New Roman" pitchFamily="18" charset="0"/>
              </a:rPr>
              <a:t>Цель проекта </a:t>
            </a:r>
            <a:r>
              <a:rPr lang="ru-RU" b="1" i="1" dirty="0" smtClean="0">
                <a:latin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</a:rPr>
              <a:t>познакомиться с нашей малой Родиной — с. Красная Речка, рассказать  о её прошлом и настоящем, </a:t>
            </a:r>
          </a:p>
          <a:p>
            <a:pPr eaLnBrk="1" hangingPunct="1">
              <a:buFontTx/>
              <a:buNone/>
            </a:pPr>
            <a:r>
              <a:rPr lang="ru-RU" dirty="0">
                <a:latin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</a:rPr>
              <a:t>  о людях, делавших её историю, получить  начальные представления о своем  селе, </a:t>
            </a:r>
            <a:endParaRPr lang="ru-RU" dirty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dirty="0" smtClean="0">
                <a:latin typeface="Times New Roman" pitchFamily="18" charset="0"/>
              </a:rPr>
              <a:t>   о жизни людей, ввести одноклассников в мир истории, прошлого нашего села.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99"/>
            <a:ext cx="9130343" cy="6849772"/>
          </a:xfrm>
          <a:prstGeom prst="rect">
            <a:avLst/>
          </a:prstGeom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75856" y="9299"/>
            <a:ext cx="8134350" cy="6842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5400" dirty="0" smtClean="0">
                <a:solidFill>
                  <a:srgbClr val="C00000"/>
                </a:solidFill>
              </a:rPr>
              <a:t>   Гипотеза: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792050" y="980728"/>
            <a:ext cx="7256347" cy="424815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</a:rPr>
              <a:t>Если мы не будем знать, если они не будут знать ничего о нашем селе, то никто ничего не узнает о своей малой Родине.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</a:rPr>
              <a:t>В результате осуществления данного проекта, смеем предположить, что изменится: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dirty="0" smtClean="0">
                <a:latin typeface="Times New Roman" pitchFamily="18" charset="0"/>
              </a:rPr>
              <a:t>	- наше отношение к прошлому малой Родины;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dirty="0" smtClean="0">
                <a:latin typeface="Times New Roman" pitchFamily="18" charset="0"/>
              </a:rPr>
              <a:t>	- изменится отношение  моих одноклассников;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dirty="0" smtClean="0">
                <a:latin typeface="Times New Roman" pitchFamily="18" charset="0"/>
              </a:rPr>
              <a:t>	- обогатятся знания о родном селе и его истории.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dirty="0" smtClean="0">
                <a:latin typeface="Times New Roman" pitchFamily="18" charset="0"/>
              </a:rPr>
              <a:t>	</a:t>
            </a:r>
          </a:p>
        </p:txBody>
      </p:sp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428625" y="1214438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6000" dirty="0" smtClean="0"/>
              <a:t>Задачи: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1216025" y="1916832"/>
            <a:ext cx="7604447" cy="3906043"/>
          </a:xfrm>
        </p:spPr>
        <p:txBody>
          <a:bodyPr/>
          <a:lstStyle/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Собрать  дополнительные  исторические сведения о родном селе;</a:t>
            </a:r>
          </a:p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Познакомиться  с собранными материалами по истории села</a:t>
            </a:r>
          </a:p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Воспитывать любовь к своему селу у  учеников школы и жителей села.</a:t>
            </a:r>
          </a:p>
          <a:p>
            <a:pPr eaLnBrk="1" hangingPunct="1"/>
            <a:endParaRPr lang="ru-RU" sz="2600" b="1" i="1" dirty="0" smtClean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/>
      <p:bldP spid="942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258888" y="1643050"/>
            <a:ext cx="7313612" cy="3082938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поисковый метод;</a:t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архивные материалы;</a:t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интервью;</a:t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встречи с жителями села.</a:t>
            </a:r>
          </a:p>
        </p:txBody>
      </p:sp>
      <p:sp>
        <p:nvSpPr>
          <p:cNvPr id="14339" name="WordArt 5"/>
          <p:cNvSpPr>
            <a:spLocks noChangeArrowheads="1" noChangeShapeType="1" noTextEdit="1"/>
          </p:cNvSpPr>
          <p:nvPr/>
        </p:nvSpPr>
        <p:spPr bwMode="auto">
          <a:xfrm>
            <a:off x="2195513" y="188913"/>
            <a:ext cx="4968875" cy="12954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Методы :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1763713" y="301625"/>
            <a:ext cx="691991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Итоги интервью: </a:t>
            </a:r>
            <a:br>
              <a:rPr lang="ru-RU" b="1" dirty="0" smtClean="0"/>
            </a:br>
            <a:r>
              <a:rPr lang="ru-RU" b="1" dirty="0" smtClean="0"/>
              <a:t>«Я знаю историю села»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1647245"/>
              </p:ext>
            </p:extLst>
          </p:nvPr>
        </p:nvGraphicFramePr>
        <p:xfrm>
          <a:off x="1598613" y="1895475"/>
          <a:ext cx="7085012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214313"/>
            <a:ext cx="7793038" cy="1462087"/>
          </a:xfrm>
        </p:spPr>
        <p:txBody>
          <a:bodyPr/>
          <a:lstStyle/>
          <a:p>
            <a:pPr algn="ctr" eaLnBrk="1" hangingPunct="1"/>
            <a:r>
              <a:rPr lang="ru-RU" dirty="0" smtClean="0"/>
              <a:t>Почему село называется Красная Речка?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220073" y="1948452"/>
            <a:ext cx="3528392" cy="41148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dirty="0" smtClean="0"/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Почему так было названо село, ответ мы получили от нашей первой учительницы.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Своё название поселение получило от речки Красной, протекающей по его территории</a:t>
            </a:r>
            <a:endParaRPr lang="ru-RU" sz="2400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20731"/>
            <a:ext cx="4680520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3"/>
          <p:cNvSpPr>
            <a:spLocks noGrp="1"/>
          </p:cNvSpPr>
          <p:nvPr>
            <p:ph sz="half" idx="4294967295"/>
          </p:nvPr>
        </p:nvSpPr>
        <p:spPr>
          <a:xfrm>
            <a:off x="3311525" y="981075"/>
            <a:ext cx="5832475" cy="568801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050" dirty="0" smtClean="0">
                <a:latin typeface="Times New Roman" pitchFamily="18" charset="0"/>
              </a:rPr>
              <a:t>	</a:t>
            </a:r>
            <a:r>
              <a:rPr lang="ru-RU" sz="1050" dirty="0">
                <a:latin typeface="Times New Roman" pitchFamily="18" charset="0"/>
              </a:rPr>
              <a:t>Русское казённое село Красная Речка, также Шалаши, было основано в 1837 </a:t>
            </a:r>
            <a:r>
              <a:rPr lang="ru-RU" sz="1050" dirty="0" smtClean="0">
                <a:latin typeface="Times New Roman" pitchFamily="18" charset="0"/>
              </a:rPr>
              <a:t>году (</a:t>
            </a:r>
            <a:r>
              <a:rPr lang="ru-RU" sz="1050" dirty="0">
                <a:latin typeface="Times New Roman" pitchFamily="18" charset="0"/>
              </a:rPr>
              <a:t>по </a:t>
            </a:r>
            <a:r>
              <a:rPr lang="ru-RU" sz="1050" dirty="0" smtClean="0">
                <a:latin typeface="Times New Roman" pitchFamily="18" charset="0"/>
              </a:rPr>
              <a:t>другой версии в </a:t>
            </a:r>
            <a:r>
              <a:rPr lang="ru-RU" sz="1050" dirty="0">
                <a:latin typeface="Times New Roman" pitchFamily="18" charset="0"/>
              </a:rPr>
              <a:t>1728 году</a:t>
            </a:r>
            <a:r>
              <a:rPr lang="ru-RU" sz="1050" dirty="0" smtClean="0">
                <a:latin typeface="Times New Roman" pitchFamily="18" charset="0"/>
              </a:rPr>
              <a:t>). </a:t>
            </a:r>
          </a:p>
          <a:p>
            <a:pPr algn="just">
              <a:buNone/>
            </a:pPr>
            <a:r>
              <a:rPr lang="ru-RU" sz="1050" dirty="0">
                <a:latin typeface="Times New Roman" pitchFamily="18" charset="0"/>
              </a:rPr>
              <a:t> </a:t>
            </a:r>
            <a:r>
              <a:rPr lang="ru-RU" sz="1050" dirty="0" smtClean="0">
                <a:latin typeface="Times New Roman" pitchFamily="18" charset="0"/>
              </a:rPr>
              <a:t>       В </a:t>
            </a:r>
            <a:r>
              <a:rPr lang="ru-RU" sz="1050" dirty="0">
                <a:latin typeface="Times New Roman" pitchFamily="18" charset="0"/>
              </a:rPr>
              <a:t>1854 году в селе тщанием прихожан была построена православная </a:t>
            </a:r>
            <a:r>
              <a:rPr lang="ru-RU" sz="1050" dirty="0" err="1">
                <a:latin typeface="Times New Roman" pitchFamily="18" charset="0"/>
              </a:rPr>
              <a:t>однопрестольная</a:t>
            </a:r>
            <a:r>
              <a:rPr lang="ru-RU" sz="1050" dirty="0">
                <a:latin typeface="Times New Roman" pitchFamily="18" charset="0"/>
              </a:rPr>
              <a:t> Покровская церковь. Её здание было деревянным, холодным и имело колокольню. Церковная территория была обнесена оградой. При храме имелась небольшая библиотека, в штат причта входили священник и </a:t>
            </a:r>
            <a:r>
              <a:rPr lang="ru-RU" sz="1050" dirty="0" smtClean="0">
                <a:latin typeface="Times New Roman" pitchFamily="18" charset="0"/>
              </a:rPr>
              <a:t>псаломщик. </a:t>
            </a:r>
            <a:r>
              <a:rPr lang="ru-RU" sz="1050" dirty="0">
                <a:latin typeface="Times New Roman" pitchFamily="18" charset="0"/>
              </a:rPr>
              <a:t>По данным 1859 года в Красной Речке насчитывалось 97 дворов, 299 мужчин и 300 женщин. Через село проходил просёлочный тракт из Николаевска в </a:t>
            </a:r>
            <a:r>
              <a:rPr lang="ru-RU" sz="1050" dirty="0" smtClean="0">
                <a:latin typeface="Times New Roman" pitchFamily="18" charset="0"/>
              </a:rPr>
              <a:t>Хвалынск, </a:t>
            </a:r>
            <a:r>
              <a:rPr lang="ru-RU" sz="1050" dirty="0">
                <a:latin typeface="Times New Roman" pitchFamily="18" charset="0"/>
              </a:rPr>
              <a:t>административно Красная Речка входила в </a:t>
            </a:r>
            <a:r>
              <a:rPr lang="ru-RU" sz="1050" dirty="0" err="1">
                <a:latin typeface="Times New Roman" pitchFamily="18" charset="0"/>
              </a:rPr>
              <a:t>Хлебновскую</a:t>
            </a:r>
            <a:r>
              <a:rPr lang="ru-RU" sz="1050" dirty="0">
                <a:latin typeface="Times New Roman" pitchFamily="18" charset="0"/>
              </a:rPr>
              <a:t> волость Николаевского уезда Самарской </a:t>
            </a:r>
            <a:r>
              <a:rPr lang="ru-RU" sz="1050" dirty="0" smtClean="0">
                <a:latin typeface="Times New Roman" pitchFamily="18" charset="0"/>
              </a:rPr>
              <a:t>губернии. </a:t>
            </a:r>
          </a:p>
          <a:p>
            <a:pPr algn="just">
              <a:buNone/>
            </a:pPr>
            <a:r>
              <a:rPr lang="ru-RU" sz="1050" dirty="0">
                <a:latin typeface="Times New Roman" pitchFamily="18" charset="0"/>
              </a:rPr>
              <a:t> </a:t>
            </a:r>
            <a:r>
              <a:rPr lang="ru-RU" sz="1050" dirty="0" smtClean="0">
                <a:latin typeface="Times New Roman" pitchFamily="18" charset="0"/>
              </a:rPr>
              <a:t>       7 </a:t>
            </a:r>
            <a:r>
              <a:rPr lang="ru-RU" sz="1050" dirty="0">
                <a:latin typeface="Times New Roman" pitchFamily="18" charset="0"/>
              </a:rPr>
              <a:t>(19) июля 1892 года в селе случился пожар, уничтоживший дома </a:t>
            </a:r>
            <a:r>
              <a:rPr lang="ru-RU" sz="1050" dirty="0" smtClean="0">
                <a:latin typeface="Times New Roman" pitchFamily="18" charset="0"/>
              </a:rPr>
              <a:t>причта. </a:t>
            </a:r>
            <a:r>
              <a:rPr lang="ru-RU" sz="1050" dirty="0">
                <a:latin typeface="Times New Roman" pitchFamily="18" charset="0"/>
              </a:rPr>
              <a:t>21 </a:t>
            </a:r>
            <a:r>
              <a:rPr lang="ru-RU" sz="1050" dirty="0" smtClean="0">
                <a:latin typeface="Times New Roman" pitchFamily="18" charset="0"/>
              </a:rPr>
              <a:t>ноября                         </a:t>
            </a:r>
            <a:r>
              <a:rPr lang="ru-RU" sz="1050" dirty="0">
                <a:latin typeface="Times New Roman" pitchFamily="18" charset="0"/>
              </a:rPr>
              <a:t>(3 декабря) 1893 года в селе в отдельном доме открылась церковно-приходская </a:t>
            </a:r>
            <a:r>
              <a:rPr lang="ru-RU" sz="1050" dirty="0" smtClean="0">
                <a:latin typeface="Times New Roman" pitchFamily="18" charset="0"/>
              </a:rPr>
              <a:t>школа. </a:t>
            </a:r>
            <a:r>
              <a:rPr lang="ru-RU" sz="1050" dirty="0">
                <a:latin typeface="Times New Roman" pitchFamily="18" charset="0"/>
              </a:rPr>
              <a:t>Церковь в 1899–1900 годах была расширена под руководством епархиального архитектора </a:t>
            </a:r>
            <a:r>
              <a:rPr lang="ru-RU" sz="1050" dirty="0" err="1">
                <a:latin typeface="Times New Roman" pitchFamily="18" charset="0"/>
              </a:rPr>
              <a:t>Хилинского</a:t>
            </a:r>
            <a:r>
              <a:rPr lang="ru-RU" sz="1050" dirty="0">
                <a:latin typeface="Times New Roman" pitchFamily="18" charset="0"/>
              </a:rPr>
              <a:t>, после окончания работ обновлённый храм вмещал 350 </a:t>
            </a:r>
            <a:r>
              <a:rPr lang="ru-RU" sz="1050" dirty="0" smtClean="0">
                <a:latin typeface="Times New Roman" pitchFamily="18" charset="0"/>
              </a:rPr>
              <a:t>прихожан. </a:t>
            </a:r>
            <a:r>
              <a:rPr lang="ru-RU" sz="1050" dirty="0">
                <a:latin typeface="Times New Roman" pitchFamily="18" charset="0"/>
              </a:rPr>
              <a:t>В 1908 году в Красной Речке свирепствовала </a:t>
            </a:r>
            <a:r>
              <a:rPr lang="ru-RU" sz="1050" dirty="0" err="1">
                <a:latin typeface="Times New Roman" pitchFamily="18" charset="0"/>
              </a:rPr>
              <a:t>эмидемия</a:t>
            </a:r>
            <a:r>
              <a:rPr lang="ru-RU" sz="1050" dirty="0">
                <a:latin typeface="Times New Roman" pitchFamily="18" charset="0"/>
              </a:rPr>
              <a:t> тифа, на борьбу с которой в село был специально командирован </a:t>
            </a:r>
            <a:r>
              <a:rPr lang="ru-RU" sz="1050" dirty="0" smtClean="0">
                <a:latin typeface="Times New Roman" pitchFamily="18" charset="0"/>
              </a:rPr>
              <a:t>фельдшер. </a:t>
            </a:r>
            <a:r>
              <a:rPr lang="ru-RU" sz="1050" dirty="0">
                <a:latin typeface="Times New Roman" pitchFamily="18" charset="0"/>
              </a:rPr>
              <a:t>По переписи 1910 года в Красной Речке в 168 домохозяйствах проживали 585 мужчин и 546 женщин. Работали церковь, приходская школа и четыре ветряные мельницы. Удобной надельной земли у крестьян было 4132 десятины, неудобной – 4316. В 1911 году Покровская церковь вновь была реконструирована (очевидно, в ходе этой перестройки в храме было установлено </a:t>
            </a:r>
            <a:r>
              <a:rPr lang="ru-RU" sz="1050" dirty="0" smtClean="0">
                <a:latin typeface="Times New Roman" pitchFamily="18" charset="0"/>
              </a:rPr>
              <a:t>отопление).</a:t>
            </a:r>
            <a:endParaRPr lang="ru-RU" sz="1050" dirty="0">
              <a:latin typeface="Times New Roman" pitchFamily="18" charset="0"/>
            </a:endParaRPr>
          </a:p>
          <a:p>
            <a:pPr algn="just">
              <a:buNone/>
            </a:pPr>
            <a:r>
              <a:rPr lang="ru-RU" sz="1050" dirty="0" smtClean="0">
                <a:latin typeface="Times New Roman" pitchFamily="18" charset="0"/>
              </a:rPr>
              <a:t>        При </a:t>
            </a:r>
            <a:r>
              <a:rPr lang="ru-RU" sz="1050" dirty="0">
                <a:latin typeface="Times New Roman" pitchFamily="18" charset="0"/>
              </a:rPr>
              <a:t>Советской власти в 1924 году вместо приходской школы была открыта четырёхлетняя </a:t>
            </a:r>
            <a:r>
              <a:rPr lang="ru-RU" sz="1050" dirty="0" smtClean="0">
                <a:latin typeface="Times New Roman" pitchFamily="18" charset="0"/>
              </a:rPr>
              <a:t>начальная. </a:t>
            </a:r>
            <a:r>
              <a:rPr lang="ru-RU" sz="1050" dirty="0">
                <a:latin typeface="Times New Roman" pitchFamily="18" charset="0"/>
              </a:rPr>
              <a:t>В составе </a:t>
            </a:r>
            <a:r>
              <a:rPr lang="ru-RU" sz="1050" dirty="0" err="1">
                <a:latin typeface="Times New Roman" pitchFamily="18" charset="0"/>
              </a:rPr>
              <a:t>Надеждинской</a:t>
            </a:r>
            <a:r>
              <a:rPr lang="ru-RU" sz="1050" dirty="0">
                <a:latin typeface="Times New Roman" pitchFamily="18" charset="0"/>
              </a:rPr>
              <a:t> волости Пугачёвского уезда село стало центром Краснореченского сельсовета. В 1926 году в Красной Речке насчитывалось 220 дворов, 492 мужчины и 597 </a:t>
            </a:r>
            <a:r>
              <a:rPr lang="ru-RU" sz="1050" dirty="0" smtClean="0">
                <a:latin typeface="Times New Roman" pitchFamily="18" charset="0"/>
              </a:rPr>
              <a:t>женщин. </a:t>
            </a:r>
            <a:r>
              <a:rPr lang="ru-RU" sz="1050" dirty="0">
                <a:latin typeface="Times New Roman" pitchFamily="18" charset="0"/>
              </a:rPr>
              <a:t>В 1930 году из домов раскулаченных жителей было выстроено новое деревянное здание школы, которая в 1935 году стала семилетней. Церковь примерно в этот же период была закрыта и впоследствии разрушена. Великая Отечественная война унесла жизни 156 жителей села. В 1961 году школа была преобразована в восьмилетку, а в 1970 году она переехала в новое кирпичное </a:t>
            </a:r>
            <a:r>
              <a:rPr lang="ru-RU" sz="1050" dirty="0" smtClean="0">
                <a:latin typeface="Times New Roman" pitchFamily="18" charset="0"/>
              </a:rPr>
              <a:t>здание. </a:t>
            </a:r>
            <a:r>
              <a:rPr lang="ru-RU" sz="1050" dirty="0">
                <a:latin typeface="Times New Roman" pitchFamily="18" charset="0"/>
              </a:rPr>
              <a:t>В 1976 году в селе было построено здание администрации и почты. В поздний советский период в Красной Речке размещалась центральная усадьба колхоза </a:t>
            </a:r>
            <a:r>
              <a:rPr lang="ru-RU" sz="1050" dirty="0" smtClean="0">
                <a:latin typeface="Times New Roman" pitchFamily="18" charset="0"/>
              </a:rPr>
              <a:t>«Красный партизан». </a:t>
            </a:r>
            <a:r>
              <a:rPr lang="ru-RU" sz="1050" dirty="0">
                <a:latin typeface="Times New Roman" pitchFamily="18" charset="0"/>
              </a:rPr>
              <a:t>В конце 1980-х годов школа получила статус </a:t>
            </a:r>
            <a:r>
              <a:rPr lang="ru-RU" sz="1050" dirty="0" smtClean="0">
                <a:latin typeface="Times New Roman" pitchFamily="18" charset="0"/>
              </a:rPr>
              <a:t>средней.</a:t>
            </a:r>
            <a:endParaRPr lang="ru-RU" sz="1050" dirty="0">
              <a:latin typeface="Times New Roman" pitchFamily="18" charset="0"/>
            </a:endParaRPr>
          </a:p>
          <a:p>
            <a:pPr algn="just">
              <a:buNone/>
            </a:pPr>
            <a:r>
              <a:rPr lang="ru-RU" sz="1050" dirty="0" smtClean="0">
                <a:latin typeface="Times New Roman" pitchFamily="18" charset="0"/>
              </a:rPr>
              <a:t>        В </a:t>
            </a:r>
            <a:r>
              <a:rPr lang="ru-RU" sz="1050" dirty="0">
                <a:latin typeface="Times New Roman" pitchFamily="18" charset="0"/>
              </a:rPr>
              <a:t>настоящее время село с примерно 550 жителями является центром Краснореченского муниципального образования. Работают детский сад и основная общеобразовательная школа, дом культуры, почта, отделение Сбербанка, фельдшерско-акушерский пункт, АЗС.</a:t>
            </a: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WordArt 7"/>
          <p:cNvSpPr>
            <a:spLocks noChangeArrowheads="1" noChangeShapeType="1" noTextEdit="1"/>
          </p:cNvSpPr>
          <p:nvPr/>
        </p:nvSpPr>
        <p:spPr bwMode="auto">
          <a:xfrm>
            <a:off x="714347" y="188913"/>
            <a:ext cx="8034365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Impact"/>
              </a:rPr>
              <a:t>История 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Impact"/>
              </a:rPr>
              <a:t>села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11695"/>
            <a:ext cx="3531267" cy="5877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литра">
  <a:themeElements>
    <a:clrScheme name="Палитра 6">
      <a:dk1>
        <a:srgbClr val="000000"/>
      </a:dk1>
      <a:lt1>
        <a:srgbClr val="FFFFFF"/>
      </a:lt1>
      <a:dk2>
        <a:srgbClr val="6A4076"/>
      </a:dk2>
      <a:lt2>
        <a:srgbClr val="969696"/>
      </a:lt2>
      <a:accent1>
        <a:srgbClr val="DBA9C2"/>
      </a:accent1>
      <a:accent2>
        <a:srgbClr val="E1BF91"/>
      </a:accent2>
      <a:accent3>
        <a:srgbClr val="FFFFFF"/>
      </a:accent3>
      <a:accent4>
        <a:srgbClr val="000000"/>
      </a:accent4>
      <a:accent5>
        <a:srgbClr val="EAD1DD"/>
      </a:accent5>
      <a:accent6>
        <a:srgbClr val="CCAD83"/>
      </a:accent6>
      <a:hlink>
        <a:srgbClr val="B3CE82"/>
      </a:hlink>
      <a:folHlink>
        <a:srgbClr val="B8AD48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Затмение">
  <a:themeElements>
    <a:clrScheme name="Затмение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Затме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тмение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rodnoe_selo</Template>
  <TotalTime>571</TotalTime>
  <Words>514</Words>
  <Application>Microsoft Office PowerPoint</Application>
  <PresentationFormat>Экран (4:3)</PresentationFormat>
  <Paragraphs>104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22</vt:i4>
      </vt:variant>
    </vt:vector>
  </HeadingPairs>
  <TitlesOfParts>
    <vt:vector size="38" baseType="lpstr">
      <vt:lpstr>Arial</vt:lpstr>
      <vt:lpstr>Arial Black</vt:lpstr>
      <vt:lpstr>Comic Sans MS</vt:lpstr>
      <vt:lpstr>Corbel</vt:lpstr>
      <vt:lpstr>Franklin Gothic Medium</vt:lpstr>
      <vt:lpstr>Gill Sans MT</vt:lpstr>
      <vt:lpstr>Impact</vt:lpstr>
      <vt:lpstr>Tahoma</vt:lpstr>
      <vt:lpstr>Times New Roman</vt:lpstr>
      <vt:lpstr>Verdana</vt:lpstr>
      <vt:lpstr>Wingdings</vt:lpstr>
      <vt:lpstr>Wingdings 2</vt:lpstr>
      <vt:lpstr>Палитра</vt:lpstr>
      <vt:lpstr>Пастель</vt:lpstr>
      <vt:lpstr>Затмение</vt:lpstr>
      <vt:lpstr>Солнцестояние</vt:lpstr>
      <vt:lpstr>Межшкольный проект </vt:lpstr>
      <vt:lpstr>Обоснование проекта:</vt:lpstr>
      <vt:lpstr>Цель:</vt:lpstr>
      <vt:lpstr>   Гипотеза:</vt:lpstr>
      <vt:lpstr>Задачи:</vt:lpstr>
      <vt:lpstr>- поисковый метод; - архивные материалы; - интервью; - встречи с жителями села.</vt:lpstr>
      <vt:lpstr>Итоги интервью:  «Я знаю историю села»</vt:lpstr>
      <vt:lpstr>Почему село называется Красная Речка?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МКОУ  Останинская  ООШ</dc:title>
  <dc:creator>Алена</dc:creator>
  <cp:lastModifiedBy>1</cp:lastModifiedBy>
  <cp:revision>48</cp:revision>
  <dcterms:modified xsi:type="dcterms:W3CDTF">2023-04-09T15:40:06Z</dcterms:modified>
</cp:coreProperties>
</file>